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89" r:id="rId2"/>
    <p:sldId id="299" r:id="rId3"/>
    <p:sldId id="293" r:id="rId4"/>
    <p:sldId id="298" r:id="rId5"/>
    <p:sldId id="294" r:id="rId6"/>
    <p:sldId id="291" r:id="rId7"/>
    <p:sldId id="300" r:id="rId8"/>
    <p:sldId id="301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2546DD76-8653-4E3F-AF83-CB88C5A382C8}">
          <p14:sldIdLst>
            <p14:sldId id="289"/>
            <p14:sldId id="299"/>
          </p14:sldIdLst>
        </p14:section>
        <p14:section name="Untitled Section" id="{5958683A-557F-4FA4-B5E4-8C1612C0728B}">
          <p14:sldIdLst>
            <p14:sldId id="293"/>
            <p14:sldId id="298"/>
            <p14:sldId id="294"/>
            <p14:sldId id="291"/>
            <p14:sldId id="300"/>
            <p14:sldId id="3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4CEDC7C-FB1C-41EA-BF84-734E38663F56}">
  <a:tblStyle styleId="{B4CEDC7C-FB1C-41EA-BF84-734E38663F5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>
          <a:top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bottom>
        </a:tcBdr>
      </a:tcStyle>
    </a:band1H>
    <a:band2H>
      <a:tcTxStyle/>
      <a:tcStyle>
        <a:tcBdr/>
      </a:tcStyle>
    </a:band2H>
    <a:band1V>
      <a:tcTxStyle/>
      <a:tcStyle>
        <a:tcBdr>
          <a:left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1V>
    <a:band2V>
      <a:tcTxStyle/>
      <a:tcStyle>
        <a:tcBdr>
          <a:left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top>
        </a:tcBdr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5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84CFFE7-A53D-4740-B8B2-AAF8A30AD6F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975E1B4-8FA0-4C1C-9717-333A8E4779BB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8"/>
    <p:restoredTop sz="94717"/>
  </p:normalViewPr>
  <p:slideViewPr>
    <p:cSldViewPr snapToGrid="0">
      <p:cViewPr varScale="1">
        <p:scale>
          <a:sx n="68" d="100"/>
          <a:sy n="68" d="100"/>
        </p:scale>
        <p:origin x="120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n, Thomas M" userId="932de9bd-1e78-48ef-b1f5-e02a006cf71c" providerId="ADAL" clId="{CC115C65-3CB0-4831-88FA-F0DDAC615064}"/>
    <pc:docChg chg="modSld">
      <pc:chgData name="Munn, Thomas M" userId="932de9bd-1e78-48ef-b1f5-e02a006cf71c" providerId="ADAL" clId="{CC115C65-3CB0-4831-88FA-F0DDAC615064}" dt="2020-12-01T02:12:10.174" v="71" actId="14100"/>
      <pc:docMkLst>
        <pc:docMk/>
      </pc:docMkLst>
      <pc:sldChg chg="modSp mod">
        <pc:chgData name="Munn, Thomas M" userId="932de9bd-1e78-48ef-b1f5-e02a006cf71c" providerId="ADAL" clId="{CC115C65-3CB0-4831-88FA-F0DDAC615064}" dt="2020-12-01T02:09:27.525" v="0" actId="207"/>
        <pc:sldMkLst>
          <pc:docMk/>
          <pc:sldMk cId="4235741628" sldId="289"/>
        </pc:sldMkLst>
        <pc:spChg chg="mod">
          <ac:chgData name="Munn, Thomas M" userId="932de9bd-1e78-48ef-b1f5-e02a006cf71c" providerId="ADAL" clId="{CC115C65-3CB0-4831-88FA-F0DDAC615064}" dt="2020-12-01T02:09:27.525" v="0" actId="207"/>
          <ac:spMkLst>
            <pc:docMk/>
            <pc:sldMk cId="4235741628" sldId="289"/>
            <ac:spMk id="3" creationId="{473FD0D8-13E2-9C47-B067-AB89315517D6}"/>
          </ac:spMkLst>
        </pc:spChg>
      </pc:sldChg>
      <pc:sldChg chg="modSp mod">
        <pc:chgData name="Munn, Thomas M" userId="932de9bd-1e78-48ef-b1f5-e02a006cf71c" providerId="ADAL" clId="{CC115C65-3CB0-4831-88FA-F0DDAC615064}" dt="2020-12-01T02:12:10.174" v="71" actId="14100"/>
        <pc:sldMkLst>
          <pc:docMk/>
          <pc:sldMk cId="3216982251" sldId="298"/>
        </pc:sldMkLst>
        <pc:spChg chg="mod">
          <ac:chgData name="Munn, Thomas M" userId="932de9bd-1e78-48ef-b1f5-e02a006cf71c" providerId="ADAL" clId="{CC115C65-3CB0-4831-88FA-F0DDAC615064}" dt="2020-12-01T02:12:10.174" v="71" actId="14100"/>
          <ac:spMkLst>
            <pc:docMk/>
            <pc:sldMk cId="3216982251" sldId="298"/>
            <ac:spMk id="3" creationId="{2F0C3861-32A8-DD44-8126-67512A550BA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128070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0022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1159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1442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4" name="Google Shape;64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F3BEB-7933-FE4E-8BF3-AC3C3BBE9670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090422" y="1847088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0944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>
            <a:alpha val="17000"/>
          </a:schemeClr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6175312"/>
            <a:ext cx="9144000" cy="682687"/>
          </a:xfrm>
          <a:prstGeom prst="rect">
            <a:avLst/>
          </a:prstGeom>
          <a:solidFill>
            <a:srgbClr val="0E6F98"/>
          </a:solidFill>
          <a:ln w="9525" cap="flat" cmpd="sng">
            <a:solidFill>
              <a:srgbClr val="0E6F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Google Shape;11;p1" descr="APS_CMYK_white_horizontal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561723" y="6191912"/>
            <a:ext cx="1443097" cy="645818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5" r:id="rId4"/>
    <p:sldLayoutId id="2147483656" r:id="rId5"/>
    <p:sldLayoutId id="2147483657" r:id="rId6"/>
    <p:sldLayoutId id="2147483658" r:id="rId7"/>
    <p:sldLayoutId id="2147483661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8B3A604-882E-754E-B28F-D6140A0B73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3FD0D8-13E2-9C47-B067-AB89315517D6}"/>
              </a:ext>
            </a:extLst>
          </p:cNvPr>
          <p:cNvSpPr txBox="1"/>
          <p:nvPr/>
        </p:nvSpPr>
        <p:spPr>
          <a:xfrm>
            <a:off x="774154" y="1438472"/>
            <a:ext cx="82605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OFFICE OF SCHOOLS</a:t>
            </a:r>
          </a:p>
          <a:p>
            <a:pPr algn="ctr"/>
            <a:r>
              <a:rPr lang="en-US" sz="3600" dirty="0">
                <a:solidFill>
                  <a:schemeClr val="tx1"/>
                </a:solidFill>
              </a:rPr>
              <a:t>Updated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/>
              <a:t>Phase II Re-Opening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560C237-8314-534C-A59E-29384D00C1E0}"/>
              </a:ext>
            </a:extLst>
          </p:cNvPr>
          <p:cNvCxnSpPr>
            <a:cxnSpLocks/>
          </p:cNvCxnSpPr>
          <p:nvPr/>
        </p:nvCxnSpPr>
        <p:spPr>
          <a:xfrm>
            <a:off x="1561672" y="3154166"/>
            <a:ext cx="592497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Subtitle 2">
            <a:extLst>
              <a:ext uri="{FF2B5EF4-FFF2-40B4-BE49-F238E27FC236}">
                <a16:creationId xmlns:a16="http://schemas.microsoft.com/office/drawing/2014/main" id="{9E588655-0682-B24F-8667-9B5554EA835F}"/>
              </a:ext>
            </a:extLst>
          </p:cNvPr>
          <p:cNvSpPr txBox="1">
            <a:spLocks/>
          </p:cNvSpPr>
          <p:nvPr/>
        </p:nvSpPr>
        <p:spPr>
          <a:xfrm>
            <a:off x="4904451" y="5561292"/>
            <a:ext cx="6477804" cy="977621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800" dirty="0" smtClean="0"/>
              <a:t>Anita Williams, Chief of Schools</a:t>
            </a:r>
          </a:p>
          <a:p>
            <a:endParaRPr lang="en-US" sz="1800" b="1" dirty="0">
              <a:solidFill>
                <a:srgbClr val="FF0000"/>
              </a:solidFill>
            </a:endParaRPr>
          </a:p>
          <a:p>
            <a:endParaRPr lang="en-US" sz="1800" b="1" dirty="0">
              <a:solidFill>
                <a:srgbClr val="FF0000"/>
              </a:solidFill>
            </a:endParaRPr>
          </a:p>
          <a:p>
            <a:endParaRPr lang="en-US" sz="1800" b="1" dirty="0">
              <a:solidFill>
                <a:srgbClr val="FF0000"/>
              </a:solidFill>
            </a:endParaRPr>
          </a:p>
          <a:p>
            <a:endParaRPr lang="en-US" sz="1800" b="1" dirty="0">
              <a:solidFill>
                <a:srgbClr val="FF0000"/>
              </a:solidFill>
            </a:endParaRPr>
          </a:p>
          <a:p>
            <a:endParaRPr 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741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E3A2B-FB25-2F49-8C32-F6FD5CFEC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6549"/>
          </a:xfrm>
        </p:spPr>
        <p:txBody>
          <a:bodyPr/>
          <a:lstStyle/>
          <a:p>
            <a:r>
              <a:rPr lang="en-US" b="1" dirty="0"/>
              <a:t>	Phase II Re-Opening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A6552B-1A80-DD40-A739-D28476A54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093" y="1473798"/>
            <a:ext cx="8885816" cy="4464423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COVID-19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Safety guidelines and protocols</a:t>
            </a:r>
          </a:p>
          <a:p>
            <a:r>
              <a:rPr lang="en-US" sz="2400" dirty="0">
                <a:solidFill>
                  <a:schemeClr val="tx1"/>
                </a:solidFill>
              </a:rPr>
              <a:t>Parent Declaration of Intent Process </a:t>
            </a:r>
            <a:r>
              <a:rPr lang="en-US" sz="2400" b="1" dirty="0">
                <a:solidFill>
                  <a:schemeClr val="tx1"/>
                </a:solidFill>
              </a:rPr>
              <a:t>(December 3</a:t>
            </a:r>
            <a:r>
              <a:rPr lang="en-US" sz="2400" b="1" baseline="30000" dirty="0">
                <a:solidFill>
                  <a:schemeClr val="tx1"/>
                </a:solidFill>
              </a:rPr>
              <a:t>rd</a:t>
            </a:r>
            <a:r>
              <a:rPr lang="en-US" sz="2400" b="1" dirty="0">
                <a:solidFill>
                  <a:schemeClr val="tx1"/>
                </a:solidFill>
              </a:rPr>
              <a:t> -21</a:t>
            </a:r>
            <a:r>
              <a:rPr lang="en-US" sz="2400" b="1" baseline="30000" dirty="0">
                <a:solidFill>
                  <a:schemeClr val="tx1"/>
                </a:solidFill>
              </a:rPr>
              <a:t>st</a:t>
            </a:r>
            <a:r>
              <a:rPr lang="en-US" sz="2400" b="1" dirty="0">
                <a:solidFill>
                  <a:schemeClr val="tx1"/>
                </a:solidFill>
              </a:rPr>
              <a:t>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Instructional </a:t>
            </a:r>
            <a:r>
              <a:rPr lang="en-US" sz="2400" dirty="0">
                <a:solidFill>
                  <a:schemeClr val="tx1"/>
                </a:solidFill>
              </a:rPr>
              <a:t>Models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Site based virtual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Face-to-Face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AVA or AVA Jr</a:t>
            </a:r>
          </a:p>
          <a:p>
            <a:pPr marL="5080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58BE9C-D9F5-0C4C-A4BC-2FB1E6FC75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42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C2012-3B9E-7F48-B38C-D5D12CDE3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7110"/>
          </a:xfrm>
        </p:spPr>
        <p:txBody>
          <a:bodyPr/>
          <a:lstStyle/>
          <a:p>
            <a:pPr algn="ctr"/>
            <a:r>
              <a:rPr lang="en-US" sz="3600" b="1" dirty="0"/>
              <a:t>Phase II Re-Opening</a:t>
            </a:r>
            <a:br>
              <a:rPr lang="en-US" sz="3600" b="1" dirty="0"/>
            </a:br>
            <a:r>
              <a:rPr lang="en-US" sz="3600" b="1" dirty="0"/>
              <a:t>January </a:t>
            </a:r>
            <a:r>
              <a:rPr lang="en-US" sz="3600" b="1" dirty="0">
                <a:solidFill>
                  <a:schemeClr val="tx1"/>
                </a:solidFill>
              </a:rPr>
              <a:t>2021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4055C2-608E-3A43-9DA1-E69DD5592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" y="1289538"/>
            <a:ext cx="9410700" cy="4485333"/>
          </a:xfrm>
        </p:spPr>
        <p:txBody>
          <a:bodyPr/>
          <a:lstStyle/>
          <a:p>
            <a:pPr marL="50800" indent="0">
              <a:buNone/>
            </a:pPr>
            <a:endParaRPr lang="en-US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Now-Through May 2021</a:t>
            </a: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Asynchronous Wednesdays!!!!!</a:t>
            </a:r>
            <a:endParaRPr lang="en-US" sz="1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buNone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January 5                                  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Early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Release (11:30) - Election Tuesday- </a:t>
            </a:r>
            <a:r>
              <a:rPr lang="en-US" sz="1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 VOTE!! </a:t>
            </a:r>
          </a:p>
          <a:p>
            <a:pPr marL="50800" indent="0">
              <a:buNone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January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18		MLK Holiday</a:t>
            </a:r>
          </a:p>
          <a:p>
            <a:pPr marL="50800" indent="0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January 19		Teacher’s first official in-person report day-						Teach virtually from school site</a:t>
            </a:r>
          </a:p>
          <a:p>
            <a:pPr marL="50800" indent="0">
              <a:buNone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January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21-22		Teachers teach virtually from school site</a:t>
            </a:r>
          </a:p>
          <a:p>
            <a:pPr marL="50800" indent="0">
              <a:lnSpc>
                <a:spcPct val="100000"/>
              </a:lnSpc>
              <a:buNone/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January </a:t>
            </a:r>
            <a:r>
              <a:rPr lang="en-US" sz="18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25th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Grades 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PreK-2 &amp; Special Education (Low Incidence -PreK-12)             				students return to Face 2 Face Instruction </a:t>
            </a: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3 - 5 have a            				 8:00 a.m. – 2:30 p.m. Virtual Day of Instruction</a:t>
            </a: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buNone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buNone/>
            </a:pPr>
            <a:endParaRPr lang="en-US" sz="900" b="1" dirty="0">
              <a:solidFill>
                <a:srgbClr val="FF0000"/>
              </a:solidFill>
            </a:endParaRPr>
          </a:p>
          <a:p>
            <a:pPr marL="50800" indent="0">
              <a:buNone/>
            </a:pPr>
            <a:endParaRPr lang="en-US" sz="1800" dirty="0">
              <a:latin typeface="+mn-lt"/>
            </a:endParaRPr>
          </a:p>
          <a:p>
            <a:pPr marL="50800" indent="0">
              <a:buNone/>
            </a:pPr>
            <a:endParaRPr lang="en-US" sz="1800" dirty="0">
              <a:latin typeface="+mn-lt"/>
            </a:endParaRPr>
          </a:p>
          <a:p>
            <a:endParaRPr lang="en-US" sz="1800" dirty="0">
              <a:latin typeface="+mn-lt"/>
            </a:endParaRPr>
          </a:p>
          <a:p>
            <a:pPr marL="5080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5080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5080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50800" indent="0">
              <a:buNone/>
            </a:pPr>
            <a:r>
              <a:rPr lang="en-US" b="1" dirty="0">
                <a:solidFill>
                  <a:srgbClr val="FF0000"/>
                </a:solidFill>
              </a:rPr>
              <a:t>For internal use only-EMBARGOED</a:t>
            </a:r>
          </a:p>
          <a:p>
            <a:pPr marL="5080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1D29CC-8F4F-6940-B8E8-ECCDB21D46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28965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C836C-E6BB-5F43-A08D-D475B8777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785"/>
            <a:ext cx="7886700" cy="1325563"/>
          </a:xfrm>
        </p:spPr>
        <p:txBody>
          <a:bodyPr/>
          <a:lstStyle/>
          <a:p>
            <a:pPr algn="ctr"/>
            <a:r>
              <a:rPr lang="en-US" b="1" dirty="0"/>
              <a:t>Phase II Re-Opening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C3861-32A8-DD44-8126-67512A550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718566"/>
            <a:ext cx="9138557" cy="4887006"/>
          </a:xfrm>
        </p:spPr>
        <p:txBody>
          <a:bodyPr/>
          <a:lstStyle/>
          <a:p>
            <a:pPr marL="50800" indent="0">
              <a:buNone/>
            </a:pPr>
            <a:r>
              <a:rPr lang="en-US" sz="2200" b="1" u="sng" dirty="0"/>
              <a:t>Students Phased-in </a:t>
            </a:r>
            <a:r>
              <a:rPr lang="en-US" sz="2200" b="1" u="sng" dirty="0">
                <a:solidFill>
                  <a:srgbClr val="00B050"/>
                </a:solidFill>
              </a:rPr>
              <a:t>(Face 2 Face Instruction)</a:t>
            </a:r>
          </a:p>
          <a:p>
            <a:pPr marL="50800" indent="0">
              <a:buNone/>
            </a:pPr>
            <a:r>
              <a:rPr lang="en-US" sz="1700" b="1" dirty="0">
                <a:solidFill>
                  <a:schemeClr val="tx1"/>
                </a:solidFill>
              </a:rPr>
              <a:t>January 25</a:t>
            </a:r>
            <a:r>
              <a:rPr lang="en-US" sz="1700" b="1" baseline="30000" dirty="0">
                <a:solidFill>
                  <a:schemeClr val="tx1"/>
                </a:solidFill>
              </a:rPr>
              <a:t>th</a:t>
            </a:r>
            <a:r>
              <a:rPr lang="en-US" sz="1700" b="1" dirty="0">
                <a:solidFill>
                  <a:schemeClr val="tx1"/>
                </a:solidFill>
              </a:rPr>
              <a:t> 		PreK-2 and Special Education (Low Incidence -PreK-12) 				students return to Face 2 Face </a:t>
            </a:r>
          </a:p>
          <a:p>
            <a:pPr marL="50800" indent="0">
              <a:buNone/>
            </a:pPr>
            <a:r>
              <a:rPr lang="en-US" sz="1700" b="1" dirty="0">
                <a:solidFill>
                  <a:schemeClr val="tx1"/>
                </a:solidFill>
              </a:rPr>
              <a:t>February 1</a:t>
            </a:r>
            <a:r>
              <a:rPr lang="en-US" sz="1700" b="1" baseline="30000" dirty="0">
                <a:solidFill>
                  <a:schemeClr val="tx1"/>
                </a:solidFill>
              </a:rPr>
              <a:t>st</a:t>
            </a:r>
            <a:r>
              <a:rPr lang="en-US" sz="1700" b="1" dirty="0">
                <a:solidFill>
                  <a:schemeClr val="tx1"/>
                </a:solidFill>
              </a:rPr>
              <a:t> 		Grades 3-5, </a:t>
            </a:r>
            <a:r>
              <a:rPr lang="en-US" sz="1700" dirty="0">
                <a:solidFill>
                  <a:schemeClr val="tx1"/>
                </a:solidFill>
              </a:rPr>
              <a:t>6, 9, 10 </a:t>
            </a:r>
            <a:r>
              <a:rPr lang="en-US" sz="1700" b="1" dirty="0">
                <a:solidFill>
                  <a:schemeClr val="tx1"/>
                </a:solidFill>
              </a:rPr>
              <a:t>students return to Face 2 Face</a:t>
            </a:r>
          </a:p>
          <a:p>
            <a:pPr marL="50800" indent="0">
              <a:buNone/>
            </a:pPr>
            <a:r>
              <a:rPr lang="en-US" sz="1700" dirty="0" smtClean="0">
                <a:solidFill>
                  <a:schemeClr val="tx1"/>
                </a:solidFill>
              </a:rPr>
              <a:t>February </a:t>
            </a:r>
            <a:r>
              <a:rPr lang="en-US" sz="1700" dirty="0">
                <a:solidFill>
                  <a:schemeClr val="tx1"/>
                </a:solidFill>
              </a:rPr>
              <a:t>4</a:t>
            </a:r>
            <a:r>
              <a:rPr lang="en-US" sz="1700" baseline="30000" dirty="0">
                <a:solidFill>
                  <a:schemeClr val="tx1"/>
                </a:solidFill>
              </a:rPr>
              <a:t>th</a:t>
            </a:r>
            <a:r>
              <a:rPr lang="en-US" sz="1700" dirty="0">
                <a:solidFill>
                  <a:schemeClr val="tx1"/>
                </a:solidFill>
              </a:rPr>
              <a:t> 		Grades 7, 8, 11, 12 students return to Face 2 Face</a:t>
            </a:r>
          </a:p>
          <a:p>
            <a:pPr marL="50800" indent="0">
              <a:buNone/>
            </a:pPr>
            <a:r>
              <a:rPr lang="en-US" sz="1700" b="1" dirty="0">
                <a:solidFill>
                  <a:srgbClr val="FF0000"/>
                </a:solidFill>
              </a:rPr>
              <a:t>Traditional school hours begin January 25</a:t>
            </a:r>
            <a:r>
              <a:rPr lang="en-US" sz="1700" b="1" baseline="30000" dirty="0">
                <a:solidFill>
                  <a:srgbClr val="FF0000"/>
                </a:solidFill>
              </a:rPr>
              <a:t>th</a:t>
            </a:r>
            <a:r>
              <a:rPr lang="en-US" sz="1700" b="1" dirty="0">
                <a:solidFill>
                  <a:srgbClr val="FF0000"/>
                </a:solidFill>
              </a:rPr>
              <a:t> for Elementary - PreK-5 including Sp. Ed. Low Incidence</a:t>
            </a:r>
            <a:endParaRPr lang="en-US" sz="1700" u="sng" dirty="0">
              <a:solidFill>
                <a:srgbClr val="FF0000"/>
              </a:solidFill>
            </a:endParaRPr>
          </a:p>
          <a:p>
            <a:r>
              <a:rPr lang="en-US" sz="1700" dirty="0"/>
              <a:t>School Daily Schedule</a:t>
            </a:r>
          </a:p>
          <a:p>
            <a:r>
              <a:rPr lang="en-US" sz="1700" dirty="0"/>
              <a:t>Pre-K Virtual (8-10:30)     Pre-K Face to Face (8:00 a.m. - 2:30 p.m.)</a:t>
            </a:r>
          </a:p>
          <a:p>
            <a:r>
              <a:rPr lang="en-US" sz="1700" dirty="0"/>
              <a:t>Elementary: Kindergarten - Fifth Grade Virtual AND Face to Face (8:00 a.m. - 2:30 p.m.)</a:t>
            </a:r>
          </a:p>
          <a:p>
            <a:pPr marL="50800" indent="0">
              <a:buNone/>
            </a:pPr>
            <a:r>
              <a:rPr lang="en-US" sz="1600" b="1" dirty="0" smtClean="0">
                <a:solidFill>
                  <a:srgbClr val="00B050"/>
                </a:solidFill>
              </a:rPr>
              <a:t>Traditional </a:t>
            </a:r>
            <a:r>
              <a:rPr lang="en-US" sz="1600" b="1" dirty="0">
                <a:solidFill>
                  <a:srgbClr val="00B050"/>
                </a:solidFill>
              </a:rPr>
              <a:t>school hours begin January 25</a:t>
            </a:r>
            <a:r>
              <a:rPr lang="en-US" sz="1600" b="1" baseline="30000" dirty="0">
                <a:solidFill>
                  <a:srgbClr val="00B050"/>
                </a:solidFill>
              </a:rPr>
              <a:t>th</a:t>
            </a:r>
            <a:r>
              <a:rPr lang="en-US" sz="1600" b="1" dirty="0">
                <a:solidFill>
                  <a:srgbClr val="00B050"/>
                </a:solidFill>
              </a:rPr>
              <a:t> for Middle and High School Special Education (Low Incidence) </a:t>
            </a:r>
          </a:p>
          <a:p>
            <a:pPr marL="50800" indent="0">
              <a:buNone/>
            </a:pPr>
            <a:r>
              <a:rPr lang="en-US" sz="1700" dirty="0">
                <a:solidFill>
                  <a:srgbClr val="00B050"/>
                </a:solidFill>
              </a:rPr>
              <a:t>Middle 		9:05 a.m. – 4:05 p.m.</a:t>
            </a:r>
          </a:p>
          <a:p>
            <a:pPr marL="50800" indent="0">
              <a:buNone/>
            </a:pPr>
            <a:r>
              <a:rPr lang="en-US" sz="1700" dirty="0">
                <a:solidFill>
                  <a:srgbClr val="00B050"/>
                </a:solidFill>
              </a:rPr>
              <a:t>High 		8:30 a.m. – 3:30 a.m.</a:t>
            </a:r>
          </a:p>
          <a:p>
            <a:pPr marL="50800" indent="0">
              <a:buNone/>
            </a:pPr>
            <a:r>
              <a:rPr lang="en-US" sz="1700" b="1" dirty="0"/>
              <a:t>Traditional school hours begin February 1</a:t>
            </a:r>
            <a:r>
              <a:rPr lang="en-US" sz="1700" b="1" baseline="30000" dirty="0"/>
              <a:t>st</a:t>
            </a:r>
            <a:r>
              <a:rPr lang="en-US" sz="1700" b="1" dirty="0"/>
              <a:t> </a:t>
            </a:r>
            <a:r>
              <a:rPr lang="en-US" sz="1700" b="1" dirty="0">
                <a:solidFill>
                  <a:srgbClr val="00B050"/>
                </a:solidFill>
              </a:rPr>
              <a:t>(Virtual &amp; Face 2 Face) </a:t>
            </a:r>
            <a:endParaRPr lang="en-US" sz="1700" dirty="0">
              <a:solidFill>
                <a:srgbClr val="00B050"/>
              </a:solidFill>
            </a:endParaRPr>
          </a:p>
          <a:p>
            <a:pPr marL="50800" indent="0">
              <a:buNone/>
            </a:pPr>
            <a:r>
              <a:rPr lang="en-US" sz="1700" dirty="0"/>
              <a:t>Middle 		9:05 a.m.- 4:05 p.m.</a:t>
            </a:r>
          </a:p>
          <a:p>
            <a:pPr marL="50800" indent="0">
              <a:buNone/>
            </a:pPr>
            <a:r>
              <a:rPr lang="en-US" sz="1700" dirty="0"/>
              <a:t>High		8:30 a.m.- 3:30 p.m.</a:t>
            </a:r>
          </a:p>
          <a:p>
            <a:pPr marL="50800" indent="0">
              <a:buNone/>
            </a:pPr>
            <a:endParaRPr lang="en-US" sz="1000" b="1" dirty="0">
              <a:solidFill>
                <a:srgbClr val="FF0000"/>
              </a:solidFill>
            </a:endParaRPr>
          </a:p>
          <a:p>
            <a:pPr marL="5080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5080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0B5A84-E85E-7440-AE6B-AFB7B3F660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982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C4992-25C8-7D43-AA4A-86B6DC96C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	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FADE24-E312-8547-9DFD-462EA9FB1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F3BEB-7933-FE4E-8BF3-AC3C3BBE9670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9A0088-01E5-AA40-9C3C-7EDC0DE93189}"/>
              </a:ext>
            </a:extLst>
          </p:cNvPr>
          <p:cNvSpPr txBox="1"/>
          <p:nvPr/>
        </p:nvSpPr>
        <p:spPr>
          <a:xfrm>
            <a:off x="0" y="1817077"/>
            <a:ext cx="1415611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December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2, 2020 - May 2021	Asynchronous Wednesdays</a:t>
            </a:r>
          </a:p>
          <a:p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December 3-21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Intent to return window opens</a:t>
            </a:r>
          </a:p>
          <a:p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January 19			Teachers return for in-person instruction-Teach virtually from school site</a:t>
            </a:r>
          </a:p>
          <a:p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January 25			Grades PreK-2 and Special Education (Low Incidence PreK-12) </a:t>
            </a:r>
          </a:p>
          <a:p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students return to Face 2 Face </a:t>
            </a:r>
          </a:p>
          <a:p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February 1			Grades 3-5, 6, 9, 10  students return to Face to Face </a:t>
            </a:r>
          </a:p>
          <a:p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February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 		Grades 7, 8, 11, 12  students return to Face to Face</a:t>
            </a:r>
            <a:endParaRPr lang="en-US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7C67A68-45C9-F04C-8C59-23129903C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A6320D-DE3A-7449-A862-B4A02EE01B0D}"/>
              </a:ext>
            </a:extLst>
          </p:cNvPr>
          <p:cNvSpPr txBox="1">
            <a:spLocks/>
          </p:cNvSpPr>
          <p:nvPr/>
        </p:nvSpPr>
        <p:spPr>
          <a:xfrm>
            <a:off x="422031" y="246186"/>
            <a:ext cx="8093319" cy="1160584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600" b="1" dirty="0"/>
              <a:t>Phase II Re-Opening</a:t>
            </a:r>
            <a:br>
              <a:rPr lang="en-US" sz="3600" b="1" dirty="0"/>
            </a:br>
            <a:r>
              <a:rPr lang="en-US" sz="3600" b="1" dirty="0"/>
              <a:t>Timeline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80575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7F89C47-E9EC-214D-A476-7962A31C0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81298"/>
            <a:ext cx="7886700" cy="2066307"/>
          </a:xfrm>
        </p:spPr>
        <p:txBody>
          <a:bodyPr/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sz="4800" b="1" dirty="0"/>
              <a:t>Thank you for your support!!!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C8B79F-4C0C-8940-B6A5-237202FBCA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649870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– Intent to Return Survey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6265"/>
            <a:ext cx="9144000" cy="5290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231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7791"/>
            <a:ext cx="9144000" cy="53035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74388" y="351692"/>
            <a:ext cx="39773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DATA - ATTENDANCE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30387470"/>
      </p:ext>
    </p:extLst>
  </p:cSld>
  <p:clrMapOvr>
    <a:masterClrMapping/>
  </p:clrMapOvr>
</p:sld>
</file>

<file path=ppt/theme/theme1.xml><?xml version="1.0" encoding="utf-8"?>
<a:theme xmlns:a="http://schemas.openxmlformats.org/drawingml/2006/main" name="APS_powerpoint_template_2016-17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4292</TotalTime>
  <Words>492</Words>
  <Application>Microsoft Office PowerPoint</Application>
  <PresentationFormat>On-screen Show (4:3)</PresentationFormat>
  <Paragraphs>76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APS_powerpoint_template_2016-17</vt:lpstr>
      <vt:lpstr>PowerPoint Presentation</vt:lpstr>
      <vt:lpstr> Phase II Re-Opening </vt:lpstr>
      <vt:lpstr>Phase II Re-Opening January 2021  </vt:lpstr>
      <vt:lpstr>Phase II Re-Opening </vt:lpstr>
      <vt:lpstr>   </vt:lpstr>
      <vt:lpstr> Thank you for your support!!!</vt:lpstr>
      <vt:lpstr>Data – Intent to Return Survey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Murray, Sandra</dc:creator>
  <cp:lastModifiedBy>Woolfolk, Margul</cp:lastModifiedBy>
  <cp:revision>120</cp:revision>
  <dcterms:modified xsi:type="dcterms:W3CDTF">2020-12-15T23:26:30Z</dcterms:modified>
</cp:coreProperties>
</file>